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5364" autoAdjust="0"/>
  </p:normalViewPr>
  <p:slideViewPr>
    <p:cSldViewPr>
      <p:cViewPr varScale="1">
        <p:scale>
          <a:sx n="71" d="100"/>
          <a:sy n="71" d="100"/>
        </p:scale>
        <p:origin x="127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AE4202-C88B-4A3F-A8FE-721A6AE9BDCB}" type="datetimeFigureOut">
              <a:rPr lang="es-ES" smtClean="0"/>
              <a:t>11/08/2016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FF15400-C1B0-43B3-AA7C-000BCF9CDCE1}" type="slidenum">
              <a:rPr lang="es-ES" smtClean="0"/>
              <a:t>‹Nº›</a:t>
            </a:fld>
            <a:endParaRPr lang="es-E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Seno 3/2X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Función </a:t>
            </a:r>
            <a:r>
              <a:rPr lang="es-MX" dirty="0" smtClean="0"/>
              <a:t>del seno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923116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La función seno se define a partir del concepto de seno, considerando que el ángulo siempre debe expresarse en radianes. Para representar dicha función, tan sólo deben trasladarse los valores del seno obtenidos a partir de la circunferencia unitaria a la gráfica de la función, tal como puede hacerse en esta aplicación desplazando el punto que representa el valor de x (es decir, el valor del ángulo α) a derecha e izquierda</a:t>
            </a:r>
            <a:r>
              <a:rPr lang="es-ES" dirty="0" smtClean="0"/>
              <a:t>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Seno: definición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33788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En las siguientes diapositivas, le explicaremos paso a paso de cómo realizar una función del seno en </a:t>
            </a:r>
            <a:r>
              <a:rPr lang="es-MX" dirty="0" smtClean="0"/>
              <a:t>Excel.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 tomaremos de ejemplo la </a:t>
            </a:r>
            <a:r>
              <a:rPr lang="es-MX" dirty="0" smtClean="0"/>
              <a:t>función </a:t>
            </a:r>
            <a:r>
              <a:rPr lang="es-MX" dirty="0"/>
              <a:t>del seno3/2*X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25565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Paso 1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85" r="81817" b="24603"/>
          <a:stretch/>
        </p:blipFill>
        <p:spPr bwMode="auto">
          <a:xfrm>
            <a:off x="611560" y="2204864"/>
            <a:ext cx="2365829" cy="3797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148064" y="2348880"/>
            <a:ext cx="2952328" cy="92333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Primero insertamos los ángulos de 30° en  30° hasta llegar a 360°</a:t>
            </a:r>
            <a:endParaRPr lang="es-ES" dirty="0"/>
          </a:p>
        </p:txBody>
      </p:sp>
      <p:cxnSp>
        <p:nvCxnSpPr>
          <p:cNvPr id="7" name="6 Conector recto de flecha"/>
          <p:cNvCxnSpPr>
            <a:stCxn id="1026" idx="3"/>
          </p:cNvCxnSpPr>
          <p:nvPr/>
        </p:nvCxnSpPr>
        <p:spPr>
          <a:xfrm flipV="1">
            <a:off x="2977389" y="2924944"/>
            <a:ext cx="2026659" cy="11786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79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Paso 2 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652120" y="2204864"/>
            <a:ext cx="2448272" cy="36933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Luego insertamos los radianes utilizando la formula: =RADIANES(con la celda del </a:t>
            </a:r>
            <a:r>
              <a:rPr lang="es-MX" dirty="0" smtClean="0"/>
              <a:t>ángulo</a:t>
            </a:r>
            <a:r>
              <a:rPr lang="es-MX" dirty="0" smtClean="0"/>
              <a:t> </a:t>
            </a:r>
            <a:r>
              <a:rPr lang="es-MX" dirty="0" smtClean="0"/>
              <a:t>que le corresponde)</a:t>
            </a:r>
          </a:p>
          <a:p>
            <a:r>
              <a:rPr lang="es-MX" dirty="0" smtClean="0"/>
              <a:t>Ej.: acá </a:t>
            </a:r>
            <a:r>
              <a:rPr lang="es-MX" dirty="0" smtClean="0"/>
              <a:t>mostramos que  para sacar el primer radian de la tabla hicimos la siguiente fórmula: =RADIANES(B5).</a:t>
            </a:r>
          </a:p>
          <a:p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4" r="73496" b="30271"/>
          <a:stretch/>
        </p:blipFill>
        <p:spPr bwMode="auto">
          <a:xfrm>
            <a:off x="251520" y="1621971"/>
            <a:ext cx="3448476" cy="379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2483768" y="1621971"/>
            <a:ext cx="1368152" cy="29486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>
              <a:ln>
                <a:solidFill>
                  <a:schemeClr val="bg1"/>
                </a:solidFill>
              </a:ln>
              <a:noFill/>
            </a:endParaRPr>
          </a:p>
        </p:txBody>
      </p:sp>
      <p:cxnSp>
        <p:nvCxnSpPr>
          <p:cNvPr id="11" name="10 Conector curvado"/>
          <p:cNvCxnSpPr>
            <a:stCxn id="2" idx="6"/>
          </p:cNvCxnSpPr>
          <p:nvPr/>
        </p:nvCxnSpPr>
        <p:spPr>
          <a:xfrm>
            <a:off x="3851920" y="1769402"/>
            <a:ext cx="1872208" cy="364664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flipV="1">
            <a:off x="2771800" y="2420888"/>
            <a:ext cx="288032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178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138953"/>
            <a:ext cx="8229600" cy="1219200"/>
          </a:xfrm>
        </p:spPr>
        <p:txBody>
          <a:bodyPr/>
          <a:lstStyle/>
          <a:p>
            <a:r>
              <a:rPr lang="es-MX" dirty="0" smtClean="0"/>
              <a:t>Paso 3</a:t>
            </a: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18500" r="74351" b="27360"/>
          <a:stretch/>
        </p:blipFill>
        <p:spPr>
          <a:xfrm>
            <a:off x="323528" y="1772816"/>
            <a:ext cx="3337223" cy="396044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300192" y="1916832"/>
            <a:ext cx="2386608" cy="36933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Ahora insertamos otra columna con el resultado del seno de X con la siguiente fórmula: =SENO(con la celda del radian que le corresponde)</a:t>
            </a:r>
          </a:p>
          <a:p>
            <a:r>
              <a:rPr lang="es-AR" dirty="0" smtClean="0">
                <a:solidFill>
                  <a:schemeClr val="bg1"/>
                </a:solidFill>
              </a:rPr>
              <a:t>Les mostramos el ejemplo de la primer celda, que realizamos la siguiente fórmula: =SENO(C5)</a:t>
            </a:r>
          </a:p>
          <a:p>
            <a:r>
              <a:rPr lang="es-AR" dirty="0" smtClean="0">
                <a:solidFill>
                  <a:schemeClr val="bg1"/>
                </a:solidFill>
              </a:rPr>
              <a:t> </a:t>
            </a:r>
            <a:endParaRPr lang="es-AR" dirty="0">
              <a:solidFill>
                <a:schemeClr val="bg1"/>
              </a:solidFill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V="1">
            <a:off x="3660751" y="2132856"/>
            <a:ext cx="2639441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Elipse 7"/>
          <p:cNvSpPr/>
          <p:nvPr/>
        </p:nvSpPr>
        <p:spPr>
          <a:xfrm>
            <a:off x="2771800" y="1897288"/>
            <a:ext cx="720080" cy="216024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>
              <a:ln>
                <a:solidFill>
                  <a:schemeClr val="bg1"/>
                </a:solidFill>
              </a:ln>
            </a:endParaRPr>
          </a:p>
        </p:txBody>
      </p:sp>
      <p:cxnSp>
        <p:nvCxnSpPr>
          <p:cNvPr id="10" name="Conector curvado 9"/>
          <p:cNvCxnSpPr>
            <a:stCxn id="8" idx="6"/>
          </p:cNvCxnSpPr>
          <p:nvPr/>
        </p:nvCxnSpPr>
        <p:spPr>
          <a:xfrm>
            <a:off x="3491880" y="2005300"/>
            <a:ext cx="2880320" cy="307988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941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Paso 4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19545" r="67347" b="27300"/>
          <a:stretch/>
        </p:blipFill>
        <p:spPr>
          <a:xfrm>
            <a:off x="323528" y="1628800"/>
            <a:ext cx="4248472" cy="388843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012160" y="1628800"/>
            <a:ext cx="2674640" cy="313932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En este paso insertamos una nueva columna donde podemos ver la función de seno3/2*x utilizando esta fórmula:  =SENO(3/2* el radián que le corresponde) </a:t>
            </a:r>
          </a:p>
          <a:p>
            <a:r>
              <a:rPr lang="es-AR" dirty="0" smtClean="0">
                <a:solidFill>
                  <a:schemeClr val="bg1"/>
                </a:solidFill>
              </a:rPr>
              <a:t>Por </a:t>
            </a:r>
            <a:r>
              <a:rPr lang="es-AR" dirty="0" err="1" smtClean="0">
                <a:solidFill>
                  <a:schemeClr val="bg1"/>
                </a:solidFill>
              </a:rPr>
              <a:t>ej</a:t>
            </a:r>
            <a:r>
              <a:rPr lang="es-AR" dirty="0" smtClean="0">
                <a:solidFill>
                  <a:schemeClr val="bg1"/>
                </a:solidFill>
              </a:rPr>
              <a:t>: en la primer celda lo resolvimos de la siguiente manera =SENO(3/2*C5) </a:t>
            </a:r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2771800" y="1628800"/>
            <a:ext cx="1080120" cy="36004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9" name="Conector curvado 8"/>
          <p:cNvCxnSpPr>
            <a:stCxn id="7" idx="6"/>
          </p:cNvCxnSpPr>
          <p:nvPr/>
        </p:nvCxnSpPr>
        <p:spPr>
          <a:xfrm>
            <a:off x="3851920" y="1808820"/>
            <a:ext cx="2304256" cy="270030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4" idx="3"/>
          </p:cNvCxnSpPr>
          <p:nvPr/>
        </p:nvCxnSpPr>
        <p:spPr>
          <a:xfrm flipV="1">
            <a:off x="4572000" y="1988840"/>
            <a:ext cx="1440160" cy="1584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85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Paso 6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7567" t="1766" r="35158" b="13579"/>
          <a:stretch/>
        </p:blipFill>
        <p:spPr>
          <a:xfrm>
            <a:off x="30814" y="-117649"/>
            <a:ext cx="5652120" cy="619268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796136" y="260648"/>
            <a:ext cx="289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Paso 5</a:t>
            </a:r>
            <a:endParaRPr lang="es-AR" dirty="0"/>
          </a:p>
        </p:txBody>
      </p:sp>
      <p:sp>
        <p:nvSpPr>
          <p:cNvPr id="6" name="CuadroTexto 5"/>
          <p:cNvSpPr txBox="1"/>
          <p:nvPr/>
        </p:nvSpPr>
        <p:spPr>
          <a:xfrm>
            <a:off x="5821778" y="632936"/>
            <a:ext cx="30346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Para  llegar a obtener el gráfico hay que seguir los sig. Pasos: </a:t>
            </a:r>
          </a:p>
          <a:p>
            <a:pPr marL="342900" indent="-342900">
              <a:buAutoNum type="arabicParenR"/>
            </a:pPr>
            <a:r>
              <a:rPr lang="es-AR" dirty="0" smtClean="0">
                <a:solidFill>
                  <a:schemeClr val="bg1"/>
                </a:solidFill>
              </a:rPr>
              <a:t>Seleccionamos la columna de ángulos con la del senoX y la del seno(3/2*x)</a:t>
            </a:r>
          </a:p>
          <a:p>
            <a:pPr marL="342900" indent="-342900">
              <a:buAutoNum type="arabicParenR"/>
            </a:pPr>
            <a:r>
              <a:rPr lang="es-AR" dirty="0" smtClean="0">
                <a:solidFill>
                  <a:schemeClr val="bg1"/>
                </a:solidFill>
              </a:rPr>
              <a:t>Hacemos clic en insertar</a:t>
            </a:r>
          </a:p>
          <a:p>
            <a:pPr marL="342900" indent="-342900">
              <a:buAutoNum type="arabicParenR"/>
            </a:pPr>
            <a:r>
              <a:rPr lang="es-AR" dirty="0" smtClean="0">
                <a:solidFill>
                  <a:schemeClr val="bg1"/>
                </a:solidFill>
              </a:rPr>
              <a:t>Nos vamos a dispersión</a:t>
            </a:r>
          </a:p>
          <a:p>
            <a:pPr marL="342900" indent="-342900">
              <a:buAutoNum type="arabicParenR"/>
            </a:pPr>
            <a:r>
              <a:rPr lang="es-AR" dirty="0" smtClean="0">
                <a:solidFill>
                  <a:schemeClr val="bg1"/>
                </a:solidFill>
              </a:rPr>
              <a:t>Finalmente seleccionamos el modo de dispersión con líneas suavizadas</a:t>
            </a:r>
          </a:p>
          <a:p>
            <a:r>
              <a:rPr lang="es-AR" dirty="0" smtClean="0">
                <a:solidFill>
                  <a:schemeClr val="bg1"/>
                </a:solidFill>
              </a:rPr>
              <a:t>Observación: en este gráfico la línea celeste representa la columna del senoX, mientras que la línea roja representa la columna del seno(3/2*x)</a:t>
            </a:r>
          </a:p>
          <a:p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179512" y="0"/>
            <a:ext cx="648072" cy="260648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CuadroTexto 7"/>
          <p:cNvSpPr txBox="1"/>
          <p:nvPr/>
        </p:nvSpPr>
        <p:spPr>
          <a:xfrm>
            <a:off x="827076" y="-11764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2</a:t>
            </a:r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555776" y="2132856"/>
            <a:ext cx="270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923928" y="57733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" name="Elipse 10"/>
          <p:cNvSpPr/>
          <p:nvPr/>
        </p:nvSpPr>
        <p:spPr>
          <a:xfrm>
            <a:off x="3563888" y="629980"/>
            <a:ext cx="360040" cy="34066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Elipse 11"/>
          <p:cNvSpPr/>
          <p:nvPr/>
        </p:nvSpPr>
        <p:spPr>
          <a:xfrm>
            <a:off x="4427984" y="1151040"/>
            <a:ext cx="504056" cy="504056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CuadroTexto 12"/>
          <p:cNvSpPr txBox="1"/>
          <p:nvPr/>
        </p:nvSpPr>
        <p:spPr>
          <a:xfrm>
            <a:off x="5070884" y="13358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90098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/>
          <a:lstStyle/>
          <a:p>
            <a:r>
              <a:rPr lang="es-AR" dirty="0" smtClean="0"/>
              <a:t>Lectura del gráfico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7824" t="40157" r="34504" b="36219"/>
          <a:stretch/>
        </p:blipFill>
        <p:spPr>
          <a:xfrm>
            <a:off x="971600" y="1844824"/>
            <a:ext cx="6336704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611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244</TotalTime>
  <Words>347</Words>
  <Application>Microsoft Office PowerPoint</Application>
  <PresentationFormat>Presentación en pantalla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2" baseType="lpstr">
      <vt:lpstr>Constantia</vt:lpstr>
      <vt:lpstr>Wingdings 2</vt:lpstr>
      <vt:lpstr>Papel</vt:lpstr>
      <vt:lpstr>Función del seno</vt:lpstr>
      <vt:lpstr>Seno: definición</vt:lpstr>
      <vt:lpstr>Presentación de PowerPoint</vt:lpstr>
      <vt:lpstr>Paso 1</vt:lpstr>
      <vt:lpstr>Paso 2 </vt:lpstr>
      <vt:lpstr>Paso 3</vt:lpstr>
      <vt:lpstr>Paso 4</vt:lpstr>
      <vt:lpstr>Paso 6</vt:lpstr>
      <vt:lpstr>Lectura del gráfico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MERCEDES</cp:lastModifiedBy>
  <cp:revision>22</cp:revision>
  <dcterms:created xsi:type="dcterms:W3CDTF">2016-08-11T15:43:39Z</dcterms:created>
  <dcterms:modified xsi:type="dcterms:W3CDTF">2016-08-11T20:48:02Z</dcterms:modified>
</cp:coreProperties>
</file>